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73" r:id="rId6"/>
    <p:sldId id="259" r:id="rId7"/>
    <p:sldId id="274" r:id="rId8"/>
    <p:sldId id="260" r:id="rId9"/>
    <p:sldId id="261" r:id="rId10"/>
    <p:sldId id="275" r:id="rId11"/>
    <p:sldId id="272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99"/>
    <a:srgbClr val="FFFF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46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57166"/>
            <a:ext cx="7789776" cy="1470025"/>
          </a:xfrm>
        </p:spPr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7356" y="2112941"/>
            <a:ext cx="5429288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FF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93390-EB43-45EE-8F57-BE4AD01613E8}" type="datetimeFigureOut">
              <a:rPr lang="en-US" smtClean="0"/>
              <a:pPr/>
              <a:t>1/28/2017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57157-A18D-4EDB-B7B6-7D5ABFCD43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CC3399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93390-EB43-45EE-8F57-BE4AD01613E8}" type="datetimeFigureOut">
              <a:rPr lang="en-US" smtClean="0"/>
              <a:pPr/>
              <a:t>1/28/2017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57157-A18D-4EDB-B7B6-7D5ABFCD43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78604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28586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93390-EB43-45EE-8F57-BE4AD01613E8}" type="datetimeFigureOut">
              <a:rPr lang="en-US" smtClean="0"/>
              <a:pPr/>
              <a:t>1/28/2017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57157-A18D-4EDB-B7B6-7D5ABFCD43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93390-EB43-45EE-8F57-BE4AD01613E8}" type="datetimeFigureOut">
              <a:rPr lang="en-US" smtClean="0"/>
              <a:pPr/>
              <a:t>1/28/2017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57157-A18D-4EDB-B7B6-7D5ABFCD43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93390-EB43-45EE-8F57-BE4AD01613E8}" type="datetimeFigureOut">
              <a:rPr lang="en-US" smtClean="0"/>
              <a:pPr/>
              <a:t>1/28/2017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57157-A18D-4EDB-B7B6-7D5ABFCD43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93390-EB43-45EE-8F57-BE4AD01613E8}" type="datetimeFigureOut">
              <a:rPr lang="en-US" smtClean="0"/>
              <a:pPr/>
              <a:t>1/28/2017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57157-A18D-4EDB-B7B6-7D5ABFCD43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93390-EB43-45EE-8F57-BE4AD01613E8}" type="datetimeFigureOut">
              <a:rPr lang="en-US" smtClean="0"/>
              <a:pPr/>
              <a:t>1/28/2017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57157-A18D-4EDB-B7B6-7D5ABFCD43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93390-EB43-45EE-8F57-BE4AD01613E8}" type="datetimeFigureOut">
              <a:rPr lang="en-US" smtClean="0"/>
              <a:pPr/>
              <a:t>1/28/2017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57157-A18D-4EDB-B7B6-7D5ABFCD43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93390-EB43-45EE-8F57-BE4AD01613E8}" type="datetimeFigureOut">
              <a:rPr lang="en-US" smtClean="0"/>
              <a:pPr/>
              <a:t>1/28/2017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57157-A18D-4EDB-B7B6-7D5ABFCD43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93390-EB43-45EE-8F57-BE4AD01613E8}" type="datetimeFigureOut">
              <a:rPr lang="en-US" smtClean="0"/>
              <a:pPr/>
              <a:t>1/28/2017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57157-A18D-4EDB-B7B6-7D5ABFCD43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93390-EB43-45EE-8F57-BE4AD01613E8}" type="datetimeFigureOut">
              <a:rPr lang="en-US" smtClean="0"/>
              <a:pPr/>
              <a:t>1/28/2017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57157-A18D-4EDB-B7B6-7D5ABFCD43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solidFill>
            <a:srgbClr val="FFFFFF">
              <a:alpha val="65098"/>
            </a:srgbClr>
          </a:solidFill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593390-EB43-45EE-8F57-BE4AD01613E8}" type="datetimeFigureOut">
              <a:rPr lang="en-US" smtClean="0"/>
              <a:pPr/>
              <a:t>1/28/2017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57157-A18D-4EDB-B7B6-7D5ABFCD430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340768"/>
            <a:ext cx="7789776" cy="1470025"/>
          </a:xfrm>
        </p:spPr>
        <p:txBody>
          <a:bodyPr>
            <a:noAutofit/>
          </a:bodyPr>
          <a:lstStyle/>
          <a:p>
            <a:r>
              <a:rPr lang="ru-RU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СОЕДИНЕННЫЕ </a:t>
            </a:r>
            <a:br>
              <a:rPr lang="ru-RU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ШТАТЫ  АМЕРИКИ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Картинка 15 из 37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3212976"/>
            <a:ext cx="3159900" cy="2160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2483768" y="5733256"/>
            <a:ext cx="5832648" cy="64807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dirty="0" smtClean="0"/>
              <a:t>Несговорова Л.В. учитель географии МОАУ  «СОШ </a:t>
            </a:r>
            <a:r>
              <a:rPr lang="ru-RU" dirty="0"/>
              <a:t>№ </a:t>
            </a:r>
            <a:r>
              <a:rPr lang="ru-RU" dirty="0" smtClean="0"/>
              <a:t>13» </a:t>
            </a:r>
          </a:p>
          <a:p>
            <a:pPr algn="ctr">
              <a:defRPr/>
            </a:pPr>
            <a:r>
              <a:rPr lang="ru-RU" dirty="0" smtClean="0"/>
              <a:t>г</a:t>
            </a:r>
            <a:r>
              <a:rPr lang="ru-RU" dirty="0"/>
              <a:t>. </a:t>
            </a:r>
            <a:r>
              <a:rPr lang="ru-RU" dirty="0" smtClean="0"/>
              <a:t>Бузулука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Box 2"/>
          <p:cNvSpPr txBox="1">
            <a:spLocks noChangeArrowheads="1"/>
          </p:cNvSpPr>
          <p:nvPr/>
        </p:nvSpPr>
        <p:spPr bwMode="auto">
          <a:xfrm>
            <a:off x="4495800" y="3048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1800"/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251520" y="188640"/>
            <a:ext cx="8496944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/>
              <a:t>Особенности населения. Демографическая политика.</a:t>
            </a:r>
          </a:p>
        </p:txBody>
      </p:sp>
      <p:pic>
        <p:nvPicPr>
          <p:cNvPr id="20484" name="Picture 4" descr="Афроамериканцы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14375"/>
            <a:ext cx="22860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590800" y="838200"/>
            <a:ext cx="508241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1800" b="1" dirty="0"/>
              <a:t>Численность населения США – </a:t>
            </a:r>
            <a:r>
              <a:rPr lang="ru-RU" sz="1800" b="1" dirty="0" smtClean="0"/>
              <a:t>316 </a:t>
            </a:r>
            <a:r>
              <a:rPr lang="ru-RU" sz="1800" b="1" dirty="0"/>
              <a:t>млн. человек </a:t>
            </a: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2786063" y="1214438"/>
            <a:ext cx="52990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000" b="1" dirty="0"/>
              <a:t>По численности населения страна занимает</a:t>
            </a:r>
          </a:p>
          <a:p>
            <a:pPr algn="l"/>
            <a:r>
              <a:rPr lang="ru-RU" sz="2000" b="1" dirty="0"/>
              <a:t> 3 место в мире. </a:t>
            </a:r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2590800" y="1905000"/>
            <a:ext cx="63166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1800" b="1" dirty="0"/>
              <a:t>Огромную роль в формировании населения США сыграла</a:t>
            </a:r>
          </a:p>
          <a:p>
            <a:pPr algn="l"/>
            <a:r>
              <a:rPr lang="ru-RU" sz="1800" b="1" dirty="0"/>
              <a:t>иммиграция.</a:t>
            </a:r>
          </a:p>
        </p:txBody>
      </p:sp>
      <p:graphicFrame>
        <p:nvGraphicFramePr>
          <p:cNvPr id="20488" name="Object 8"/>
          <p:cNvGraphicFramePr>
            <a:graphicFrameLocks noChangeAspect="1"/>
          </p:cNvGraphicFramePr>
          <p:nvPr/>
        </p:nvGraphicFramePr>
        <p:xfrm>
          <a:off x="228600" y="2786063"/>
          <a:ext cx="5726113" cy="3821112"/>
        </p:xfrm>
        <a:graphic>
          <a:graphicData uri="http://schemas.openxmlformats.org/presentationml/2006/ole">
            <p:oleObj spid="_x0000_s1026" name="Chart" r:id="rId4" imgW="6096000" imgH="4067062" progId="MSGraph.Chart.8">
              <p:embed followColorScheme="full"/>
            </p:oleObj>
          </a:graphicData>
        </a:graphic>
      </p:graphicFrame>
      <p:pic>
        <p:nvPicPr>
          <p:cNvPr id="20489" name="Picture 9" descr="Индеец штата Орегон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00826" y="2500306"/>
            <a:ext cx="176847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0" name="Picture 10" descr="Атапаски Аляски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86500" y="4572000"/>
            <a:ext cx="220980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5" name="Нижний колонтитул 10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ru-RU" smtClean="0"/>
              <a:t>Кузнецова Е. Ф.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" presetID="3" presetClass="entr" presetSubtype="5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0"/>
                            </p:stCondLst>
                            <p:childTnLst>
                              <p:par>
                                <p:cTn id="14" presetID="7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9" presetID="7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9500"/>
                            </p:stCondLst>
                            <p:childTnLst>
                              <p:par>
                                <p:cTn id="24" presetID="7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500"/>
                            </p:stCondLst>
                            <p:childTnLst>
                              <p:par>
                                <p:cTn id="29" presetID="3" presetClass="entr" presetSubtype="5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1" dur="5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000"/>
                            </p:stCondLst>
                            <p:childTnLst>
                              <p:par>
                                <p:cTn id="33" presetID="3" presetClass="entr" presetSubtype="5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5" dur="5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8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>
                                            <p:oleChartEl type="gridLegend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0488">
                                            <p:oleChartEl type="gridLegend"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>
                                            <p:oleChartEl type="category" lvl="1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0488">
                                            <p:oleChartEl type="category" lvl="1"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1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>
                                            <p:oleChartEl type="category" lvl="2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0488">
                                            <p:oleChartEl type="category" lvl="2"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3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>
                                            <p:oleChartEl type="category" lvl="3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0488">
                                            <p:oleChartEl type="category" lvl="3"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4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>
                                            <p:oleChartEl type="category" lvl="4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0488">
                                            <p:oleChartEl type="category" lvl="4"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6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>
                                            <p:oleChartEl type="category" lvl="5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0488">
                                            <p:oleChartEl type="category" lvl="5"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animBg="1" autoUpdateAnimBg="0"/>
      <p:bldP spid="20485" grpId="0" autoUpdateAnimBg="0"/>
      <p:bldP spid="20486" grpId="0" autoUpdateAnimBg="0"/>
      <p:bldP spid="20487" grpId="0" autoUpdateAnimBg="0"/>
      <p:bldOleChart spid="20488" grpId="0" bld="category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496944" cy="1143000"/>
          </a:xfrm>
        </p:spPr>
        <p:txBody>
          <a:bodyPr/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«ЛОСКУТНОЕ ОДЕЯЛО»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4" descr="Картинка 29 из 5904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980728"/>
            <a:ext cx="4534272" cy="4345345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2843808" y="5589240"/>
            <a:ext cx="5112568" cy="43204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ЕСТЕСТВЕННАЯ АССИМИЛЯЦИЯ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228600" y="228600"/>
            <a:ext cx="6477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 b="1" dirty="0"/>
              <a:t>США – одна из урбанизированных стран мира. </a:t>
            </a:r>
          </a:p>
          <a:p>
            <a:pPr algn="l"/>
            <a:r>
              <a:rPr lang="ru-RU" sz="2400" b="1" dirty="0"/>
              <a:t>Доля горожан – 75%</a:t>
            </a:r>
          </a:p>
        </p:txBody>
      </p:sp>
      <p:pic>
        <p:nvPicPr>
          <p:cNvPr id="25604" name="Picture 4" descr="карта СШ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066800"/>
            <a:ext cx="8496944" cy="558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5029200" y="2667000"/>
            <a:ext cx="1676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9900CC"/>
                </a:solidFill>
                <a:latin typeface="Arial" charset="0"/>
              </a:rPr>
              <a:t>Детройт</a:t>
            </a:r>
          </a:p>
          <a:p>
            <a:endParaRPr lang="ru-RU"/>
          </a:p>
        </p:txBody>
      </p:sp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3429000" y="2667000"/>
            <a:ext cx="13684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663300"/>
                </a:solidFill>
                <a:latin typeface="Arial Unicode MS" pitchFamily="34" charset="-128"/>
              </a:rPr>
              <a:t>Чикаго</a:t>
            </a:r>
          </a:p>
          <a:p>
            <a:endParaRPr lang="ru-RU">
              <a:solidFill>
                <a:srgbClr val="663300"/>
              </a:solidFill>
            </a:endParaRPr>
          </a:p>
        </p:txBody>
      </p:sp>
      <p:sp>
        <p:nvSpPr>
          <p:cNvPr id="25607" name="Text Box 7"/>
          <p:cNvSpPr txBox="1">
            <a:spLocks noChangeArrowheads="1"/>
          </p:cNvSpPr>
          <p:nvPr/>
        </p:nvSpPr>
        <p:spPr bwMode="auto">
          <a:xfrm>
            <a:off x="5334000" y="3581400"/>
            <a:ext cx="4114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660066"/>
                </a:solidFill>
                <a:latin typeface="MS Mincho" pitchFamily="49" charset="-128"/>
              </a:rPr>
              <a:t>Филадельфия</a:t>
            </a:r>
          </a:p>
          <a:p>
            <a:endParaRPr lang="ru-RU"/>
          </a:p>
        </p:txBody>
      </p:sp>
      <p:sp>
        <p:nvSpPr>
          <p:cNvPr id="25608" name="Text Box 8"/>
          <p:cNvSpPr txBox="1">
            <a:spLocks noChangeArrowheads="1"/>
          </p:cNvSpPr>
          <p:nvPr/>
        </p:nvSpPr>
        <p:spPr bwMode="auto">
          <a:xfrm>
            <a:off x="2819400" y="4953000"/>
            <a:ext cx="1462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000066"/>
                </a:solidFill>
                <a:latin typeface="Courier New" pitchFamily="49" charset="0"/>
              </a:rPr>
              <a:t>Хьюстон</a:t>
            </a:r>
          </a:p>
        </p:txBody>
      </p:sp>
      <p:sp>
        <p:nvSpPr>
          <p:cNvPr id="25609" name="Text Box 9"/>
          <p:cNvSpPr txBox="1">
            <a:spLocks noChangeArrowheads="1"/>
          </p:cNvSpPr>
          <p:nvPr/>
        </p:nvSpPr>
        <p:spPr bwMode="auto">
          <a:xfrm>
            <a:off x="2971800" y="4267200"/>
            <a:ext cx="16002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009900"/>
                </a:solidFill>
                <a:latin typeface="Arial Black" pitchFamily="34" charset="0"/>
              </a:rPr>
              <a:t>Даллас</a:t>
            </a:r>
          </a:p>
          <a:p>
            <a:endParaRPr lang="ru-RU"/>
          </a:p>
        </p:txBody>
      </p:sp>
      <p:sp>
        <p:nvSpPr>
          <p:cNvPr id="25610" name="Text Box 10"/>
          <p:cNvSpPr txBox="1">
            <a:spLocks noChangeArrowheads="1"/>
          </p:cNvSpPr>
          <p:nvPr/>
        </p:nvSpPr>
        <p:spPr bwMode="auto">
          <a:xfrm>
            <a:off x="685800" y="4191000"/>
            <a:ext cx="16002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FF0000"/>
                </a:solidFill>
              </a:rPr>
              <a:t>Сан-Диего</a:t>
            </a:r>
          </a:p>
          <a:p>
            <a:endParaRPr lang="ru-RU"/>
          </a:p>
        </p:txBody>
      </p:sp>
      <p:pic>
        <p:nvPicPr>
          <p:cNvPr id="25612" name="Picture 12" descr="BD10301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30480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3" name="Picture 13" descr="BD10301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40386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4" name="Picture 14" descr="BD10301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3505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5" name="Picture 15" descr="BD10301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3048000"/>
            <a:ext cx="220663" cy="22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6" name="Picture 16" descr="BD10301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3581400"/>
            <a:ext cx="220663" cy="22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7" name="Picture 17" descr="BD10301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3733800"/>
            <a:ext cx="220663" cy="22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8" name="Picture 18" descr="BD10301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0" y="5791200"/>
            <a:ext cx="220663" cy="22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9" name="Picture 19" descr="BD10301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676400"/>
            <a:ext cx="220663" cy="22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20" name="Picture 20" descr="BD10301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352800"/>
            <a:ext cx="220663" cy="22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21" name="Picture 21" descr="BD10301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5029200"/>
            <a:ext cx="220663" cy="22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22" name="Picture 22" descr="BD10301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4419600"/>
            <a:ext cx="220663" cy="22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23" name="Picture 23" descr="BD10301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4267200"/>
            <a:ext cx="220663" cy="22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76" name="Нижний колонтитул 27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ru-RU" smtClean="0"/>
              <a:t>Кузнецова Е. Ф.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4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6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6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" presetID="2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6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6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0"/>
                            </p:stCondLst>
                            <p:childTnLst>
                              <p:par>
                                <p:cTn id="29" presetID="2" presetClass="entr" presetSubtype="9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9000"/>
                            </p:stCondLst>
                            <p:childTnLst>
                              <p:par>
                                <p:cTn id="34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5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500"/>
                            </p:stCondLst>
                            <p:childTnLst>
                              <p:par>
                                <p:cTn id="39" presetID="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3450"/>
                            </p:stCondLst>
                            <p:childTnLst>
                              <p:par>
                                <p:cTn id="47" presetID="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4950"/>
                            </p:stCondLst>
                            <p:childTnLst>
                              <p:par>
                                <p:cTn id="52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56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6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645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7975"/>
                            </p:stCondLst>
                            <p:childTnLst>
                              <p:par>
                                <p:cTn id="60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9475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1300"/>
                            </p:stCondLst>
                            <p:childTnLst>
                              <p:par>
                                <p:cTn id="68" presetID="2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28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4325"/>
                            </p:stCondLst>
                            <p:childTnLst>
                              <p:par>
                                <p:cTn id="76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56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56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5825"/>
                            </p:stCondLst>
                            <p:childTnLst>
                              <p:par>
                                <p:cTn id="8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7275"/>
                            </p:stCondLst>
                            <p:childTnLst>
                              <p:par>
                                <p:cTn id="84" presetID="2" presetClass="entr" presetSubtype="1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5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5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8775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autoUpdateAnimBg="0"/>
      <p:bldP spid="25605" grpId="0" autoUpdateAnimBg="0"/>
      <p:bldP spid="25606" grpId="0" autoUpdateAnimBg="0"/>
      <p:bldP spid="25607" grpId="0" autoUpdateAnimBg="0"/>
      <p:bldP spid="25608" grpId="0" autoUpdateAnimBg="0"/>
      <p:bldP spid="25609" grpId="0" autoUpdateAnimBg="0"/>
      <p:bldP spid="25610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АГЛОМЕРАЦИИ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47664" y="1052736"/>
            <a:ext cx="5832648" cy="4248472"/>
          </a:xfrm>
        </p:spPr>
        <p:txBody>
          <a:bodyPr/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НЬЮ-ЙОРКСКАЯ</a:t>
            </a:r>
          </a:p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ЛОС-АНЖЕЛЕССКАЯ</a:t>
            </a:r>
          </a:p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ЧИКАГСКАЯ</a:t>
            </a:r>
          </a:p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ФИЛАДЕЛЬФИЙСКАЯ</a:t>
            </a:r>
          </a:p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САН-ФРАНЦИССКАЯ</a:t>
            </a:r>
          </a:p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ХЬЮСТОНСКАЯ</a:t>
            </a:r>
          </a:p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ДЕТРОЙТСКАЯ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11" descr="Бруклинский мос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4173674"/>
            <a:ext cx="2448272" cy="1836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4" descr="Манхэттен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132856"/>
            <a:ext cx="2304256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7" descr="Сан-Франциско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9" y="1196752"/>
            <a:ext cx="2058402" cy="2553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4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4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МЕГАЛОПОЛИСЫ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988840"/>
            <a:ext cx="4248472" cy="2592288"/>
          </a:xfrm>
        </p:spPr>
        <p:txBody>
          <a:bodyPr/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СЕВЕРО-ВОСТОЧНЫЙ («БОСВАШ»)</a:t>
            </a:r>
          </a:p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ПРИОЗЕРНЫЙ</a:t>
            </a:r>
          </a:p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КАЛИФОРНИЙСКИЙ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386" name="Picture 2" descr="Картинка 1 из 1068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1556792"/>
            <a:ext cx="3080826" cy="41044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1581150" y="8239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8625"/>
            <a:ext cx="6781800" cy="6180138"/>
          </a:xfrm>
          <a:prstGeom prst="rect">
            <a:avLst/>
          </a:prstGeom>
          <a:solidFill>
            <a:srgbClr val="D0AD8E"/>
          </a:solidFill>
          <a:ln w="9525">
            <a:noFill/>
            <a:miter lim="800000"/>
            <a:headEnd/>
            <a:tailEnd/>
          </a:ln>
        </p:spPr>
      </p:pic>
      <p:sp>
        <p:nvSpPr>
          <p:cNvPr id="26628" name="Oval 4"/>
          <p:cNvSpPr>
            <a:spLocks noChangeArrowheads="1"/>
          </p:cNvSpPr>
          <p:nvPr/>
        </p:nvSpPr>
        <p:spPr bwMode="auto">
          <a:xfrm>
            <a:off x="5562600" y="3276600"/>
            <a:ext cx="2743200" cy="2743200"/>
          </a:xfrm>
          <a:prstGeom prst="ellipse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eaLnBrk="0" hangingPunct="0">
              <a:defRPr/>
            </a:pPr>
            <a:r>
              <a:rPr lang="ru-RU" b="1"/>
              <a:t>БОСВАШ</a:t>
            </a:r>
          </a:p>
          <a:p>
            <a:pPr eaLnBrk="0" hangingPunct="0">
              <a:defRPr/>
            </a:pPr>
            <a:r>
              <a:rPr lang="ru-RU" b="1"/>
              <a:t>(от Бостона </a:t>
            </a:r>
          </a:p>
          <a:p>
            <a:pPr eaLnBrk="0" hangingPunct="0">
              <a:defRPr/>
            </a:pPr>
            <a:r>
              <a:rPr lang="ru-RU" b="1"/>
              <a:t>до Вашингтона)</a:t>
            </a:r>
          </a:p>
        </p:txBody>
      </p:sp>
      <p:sp>
        <p:nvSpPr>
          <p:cNvPr id="26629" name="Oval 5"/>
          <p:cNvSpPr>
            <a:spLocks noChangeArrowheads="1"/>
          </p:cNvSpPr>
          <p:nvPr/>
        </p:nvSpPr>
        <p:spPr bwMode="auto">
          <a:xfrm>
            <a:off x="3124200" y="2133600"/>
            <a:ext cx="2667000" cy="2590800"/>
          </a:xfrm>
          <a:prstGeom prst="ellipse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eaLnBrk="0" hangingPunct="0">
              <a:defRPr/>
            </a:pPr>
            <a:r>
              <a:rPr lang="ru-RU" b="1"/>
              <a:t>ЧИПИТС</a:t>
            </a:r>
          </a:p>
          <a:p>
            <a:pPr eaLnBrk="0" hangingPunct="0">
              <a:defRPr/>
            </a:pPr>
            <a:r>
              <a:rPr lang="ru-RU" b="1"/>
              <a:t>или</a:t>
            </a:r>
          </a:p>
          <a:p>
            <a:pPr eaLnBrk="0" hangingPunct="0">
              <a:defRPr/>
            </a:pPr>
            <a:r>
              <a:rPr lang="ru-RU" b="1"/>
              <a:t>ПРИОЗЕРНЫЙ</a:t>
            </a:r>
          </a:p>
          <a:p>
            <a:pPr eaLnBrk="0" hangingPunct="0">
              <a:defRPr/>
            </a:pPr>
            <a:r>
              <a:rPr lang="ru-RU" b="1"/>
              <a:t>(от Милуоки</a:t>
            </a:r>
          </a:p>
          <a:p>
            <a:pPr eaLnBrk="0" hangingPunct="0">
              <a:defRPr/>
            </a:pPr>
            <a:r>
              <a:rPr lang="ru-RU" b="1"/>
              <a:t>до Питтсбурга)</a:t>
            </a:r>
          </a:p>
        </p:txBody>
      </p:sp>
      <p:sp>
        <p:nvSpPr>
          <p:cNvPr id="26630" name="Oval 6"/>
          <p:cNvSpPr>
            <a:spLocks noChangeArrowheads="1"/>
          </p:cNvSpPr>
          <p:nvPr/>
        </p:nvSpPr>
        <p:spPr bwMode="auto">
          <a:xfrm>
            <a:off x="0" y="3357562"/>
            <a:ext cx="2743200" cy="2743200"/>
          </a:xfrm>
          <a:prstGeom prst="ellipse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eaLnBrk="0" hangingPunct="0">
              <a:defRPr/>
            </a:pPr>
            <a:r>
              <a:rPr lang="ru-RU" b="1" dirty="0"/>
              <a:t>САНСАН</a:t>
            </a:r>
          </a:p>
          <a:p>
            <a:pPr eaLnBrk="0" hangingPunct="0">
              <a:defRPr/>
            </a:pPr>
            <a:r>
              <a:rPr lang="ru-RU" b="1" dirty="0"/>
              <a:t>или</a:t>
            </a:r>
          </a:p>
          <a:p>
            <a:pPr eaLnBrk="0" hangingPunct="0">
              <a:defRPr/>
            </a:pPr>
            <a:r>
              <a:rPr lang="ru-RU" b="1" dirty="0"/>
              <a:t>КАЛИФОРНИЙСКИЙ</a:t>
            </a:r>
          </a:p>
          <a:p>
            <a:pPr eaLnBrk="0" hangingPunct="0">
              <a:defRPr/>
            </a:pPr>
            <a:r>
              <a:rPr lang="ru-RU" b="1" dirty="0"/>
              <a:t>(от Сан-Франциско</a:t>
            </a:r>
          </a:p>
          <a:p>
            <a:pPr eaLnBrk="0" hangingPunct="0">
              <a:defRPr/>
            </a:pPr>
            <a:r>
              <a:rPr lang="ru-RU" b="1" dirty="0"/>
              <a:t>до Сан-Диего)</a:t>
            </a:r>
          </a:p>
        </p:txBody>
      </p:sp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228600" y="228600"/>
            <a:ext cx="4486275" cy="1754188"/>
          </a:xfrm>
          <a:prstGeom prst="rect">
            <a:avLst/>
          </a:prstGeom>
          <a:solidFill>
            <a:schemeClr val="bg1"/>
          </a:solidFill>
          <a:ln w="38100" cmpd="dbl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sz="1800" b="1">
                <a:solidFill>
                  <a:schemeClr val="accent2"/>
                </a:solidFill>
              </a:rPr>
              <a:t>В экономически наиболее развитых частях США сложились обширные урбанизированные районы, образовавшиеся при срастании многочисленных соседних агломераций – «МЕГАЛОПОЛИСЫ»</a:t>
            </a:r>
          </a:p>
        </p:txBody>
      </p:sp>
      <p:pic>
        <p:nvPicPr>
          <p:cNvPr id="26632" name="Picture 8" descr="Городская агломераци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228600"/>
            <a:ext cx="4057650" cy="17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5" name="Picture 11" descr="Вашингтон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2800" y="5486400"/>
            <a:ext cx="1714500" cy="1131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7" name="Picture 13" descr="Сан-Франциско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971800" y="4953000"/>
            <a:ext cx="2209800" cy="165735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28690" name="Нижний колонтитул 11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ru-RU" smtClean="0"/>
              <a:t>Кузнецова Е. Ф.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3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300"/>
                            </p:stCondLst>
                            <p:childTnLst>
                              <p:par>
                                <p:cTn id="18" presetID="2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800"/>
                            </p:stCondLst>
                            <p:childTnLst>
                              <p:par>
                                <p:cTn id="23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3300"/>
                            </p:stCondLst>
                            <p:childTnLst>
                              <p:par>
                                <p:cTn id="28" presetID="1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3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68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66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66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1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3124944"/>
          </a:xfrm>
        </p:spPr>
        <p:txBody>
          <a:bodyPr>
            <a:normAutofit/>
          </a:bodyPr>
          <a:lstStyle/>
          <a:p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</a:t>
            </a:r>
            <a:r>
              <a:rPr lang="ru-RU" sz="3600" dirty="0" smtClean="0"/>
              <a:t>16 </a:t>
            </a:r>
            <a:endParaRPr lang="ru-RU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3600" dirty="0" smtClean="0"/>
              <a:t>рубрика «Поработаем с картой»  на стр. 125 учебника 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SC_MS_RU_RU_Ed_4_Accessories_2007v_Russi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BB2780C3CC07BD4BAA623FF9571645580400D1570604EA743043A2641365C0E91715" ma:contentTypeVersion="30" ma:contentTypeDescription="Create a new document." ma:contentTypeScope="" ma:versionID="dbcf0f450ab99b1f534105340ddde851"/>
</file>

<file path=customXml/itemProps1.xml><?xml version="1.0" encoding="utf-8"?>
<ds:datastoreItem xmlns:ds="http://schemas.openxmlformats.org/officeDocument/2006/customXml" ds:itemID="{E15783FE-50CA-484F-AF57-29198C702E4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02C614C-32F0-4E99-98B1-0567D4414F16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443BDFD5-AF7D-47DD-944F-0A9E24D59CF6}">
  <ds:schemaRefs>
    <ds:schemaRef ds:uri="http://schemas.microsoft.com/office/2006/metadata/contentType"/>
    <ds:schemaRef ds:uri="http://schemas.microsoft.com/office/2006/metadata/properties/metaAttribut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MSC_MS_RU_RU_Ed_4_Accessories_2007v_Russia</Template>
  <TotalTime>133</TotalTime>
  <Words>165</Words>
  <Application>Microsoft Office PowerPoint</Application>
  <PresentationFormat>Экран (4:3)</PresentationFormat>
  <Paragraphs>51</Paragraphs>
  <Slides>8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MSC_MS_RU_RU_Ed_4_Accessories_2007v_Russia</vt:lpstr>
      <vt:lpstr>Chart</vt:lpstr>
      <vt:lpstr>СОЕДИНЕННЫЕ  ШТАТЫ  АМЕРИКИ</vt:lpstr>
      <vt:lpstr>Слайд 2</vt:lpstr>
      <vt:lpstr>«ЛОСКУТНОЕ ОДЕЯЛО»</vt:lpstr>
      <vt:lpstr>Слайд 4</vt:lpstr>
      <vt:lpstr>АГЛОМЕРАЦИИ</vt:lpstr>
      <vt:lpstr>МЕГАЛОПОЛИСЫ</vt:lpstr>
      <vt:lpstr>Слайд 7</vt:lpstr>
      <vt:lpstr>ДОМАШНЕЕ ЗАДАНИЕ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subject/>
  <dc:creator>goluda</dc:creator>
  <cp:keywords/>
  <dc:description/>
  <cp:lastModifiedBy>user</cp:lastModifiedBy>
  <cp:revision>18</cp:revision>
  <dcterms:created xsi:type="dcterms:W3CDTF">2011-06-22T14:43:46Z</dcterms:created>
  <dcterms:modified xsi:type="dcterms:W3CDTF">2017-01-28T17:48:00Z</dcterms:modified>
  <cp:category>Шаблон оформления</cp:category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TC019087009991</vt:lpwstr>
  </property>
</Properties>
</file>